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0" r:id="rId3"/>
    <p:sldId id="261" r:id="rId4"/>
    <p:sldId id="262" r:id="rId5"/>
    <p:sldId id="350" r:id="rId6"/>
    <p:sldId id="257" r:id="rId7"/>
    <p:sldId id="319" r:id="rId8"/>
    <p:sldId id="333" r:id="rId9"/>
    <p:sldId id="334" r:id="rId10"/>
    <p:sldId id="335" r:id="rId11"/>
    <p:sldId id="336" r:id="rId12"/>
    <p:sldId id="346" r:id="rId13"/>
    <p:sldId id="338" r:id="rId14"/>
    <p:sldId id="340" r:id="rId15"/>
    <p:sldId id="349" r:id="rId16"/>
    <p:sldId id="341" r:id="rId17"/>
    <p:sldId id="339" r:id="rId18"/>
    <p:sldId id="347" r:id="rId19"/>
    <p:sldId id="344" r:id="rId20"/>
    <p:sldId id="352" r:id="rId21"/>
    <p:sldId id="282" r:id="rId22"/>
    <p:sldId id="28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5kolWhsshN0vFCWYTmszg==" hashData="XP6Kmx082QFgoNM+tNDqm5UQEb8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e Arko-Dadzie" initials="G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>
      <p:cViewPr>
        <p:scale>
          <a:sx n="76" d="100"/>
          <a:sy n="76" d="100"/>
        </p:scale>
        <p:origin x="-1392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CPTM 3.5.2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1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CPTM 3.5.2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Otte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oleObject" Target="../embeddings/Microsoft_Word_97_-_2003_Document1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yJULAN7-s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2667000"/>
            <a:ext cx="7223343" cy="1977390"/>
            <a:chOff x="990600" y="2142669"/>
            <a:chExt cx="7223343" cy="1977390"/>
          </a:xfrm>
        </p:grpSpPr>
        <p:sp>
          <p:nvSpPr>
            <p:cNvPr id="5" name="Rectangle 4"/>
            <p:cNvSpPr/>
            <p:nvPr/>
          </p:nvSpPr>
          <p:spPr>
            <a:xfrm>
              <a:off x="990600" y="2142669"/>
              <a:ext cx="7223342" cy="1977390"/>
            </a:xfrm>
            <a:prstGeom prst="rect">
              <a:avLst/>
            </a:prstGeom>
          </p:spPr>
        </p:sp>
        <p:sp>
          <p:nvSpPr>
            <p:cNvPr id="6" name="Text Box 6"/>
            <p:cNvSpPr txBox="1"/>
            <p:nvPr/>
          </p:nvSpPr>
          <p:spPr>
            <a:xfrm>
              <a:off x="1600200" y="3515104"/>
              <a:ext cx="6613743" cy="60495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dirty="0" smtClean="0">
                  <a:solidFill>
                    <a:srgbClr val="73802D"/>
                  </a:solidFill>
                  <a:effectLst/>
                  <a:latin typeface="Century Gothic"/>
                  <a:ea typeface="Calibri"/>
                  <a:cs typeface="Century Gothic"/>
                </a:rPr>
                <a:t>Safety and Security for UN </a:t>
              </a:r>
              <a:r>
                <a:rPr lang="en-US" sz="2800" dirty="0" smtClean="0">
                  <a:solidFill>
                    <a:srgbClr val="73802D"/>
                  </a:solidFill>
                  <a:latin typeface="Century Gothic"/>
                  <a:ea typeface="Calibri"/>
                  <a:cs typeface="Century Gothic"/>
                </a:rPr>
                <a:t>Personnel</a:t>
              </a:r>
              <a:endParaRPr lang="en-US" sz="28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1081009" y="2269077"/>
              <a:ext cx="2527753" cy="130923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7200" spc="300" dirty="0" smtClean="0">
                  <a:solidFill>
                    <a:srgbClr val="002060"/>
                  </a:solidFill>
                  <a:latin typeface="Century Gothic"/>
                  <a:ea typeface="Calibri"/>
                  <a:cs typeface="Century Gothic"/>
                </a:rPr>
                <a:t>3.6</a:t>
              </a:r>
              <a:endParaRPr lang="en-US" sz="1100" spc="3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sp>
          <p:nvSpPr>
            <p:cNvPr id="8" name="Text Box 8"/>
            <p:cNvSpPr txBox="1"/>
            <p:nvPr/>
          </p:nvSpPr>
          <p:spPr>
            <a:xfrm>
              <a:off x="1219200" y="2142669"/>
              <a:ext cx="2112948" cy="47854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spc="1000" dirty="0">
                  <a:solidFill>
                    <a:srgbClr val="ADC5F1"/>
                  </a:solidFill>
                  <a:effectLst/>
                  <a:latin typeface="Century Gothic"/>
                  <a:ea typeface="Calibri"/>
                  <a:cs typeface="Century Gothic"/>
                </a:rPr>
                <a:t>Lesson</a:t>
              </a:r>
              <a:endParaRPr lang="en-US" sz="2400" dirty="0">
                <a:effectLst/>
                <a:latin typeface="Century Gothic"/>
                <a:ea typeface="Calibri"/>
                <a:cs typeface="Century Gothic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89242" y="3506075"/>
              <a:ext cx="6907321" cy="0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56000">
                    <a:schemeClr val="accent1">
                      <a:tint val="44500"/>
                      <a:satMod val="160000"/>
                    </a:schemeClr>
                  </a:gs>
                  <a:gs pos="100000">
                    <a:srgbClr val="ADC5F1"/>
                  </a:gs>
                </a:gsLst>
                <a:lin ang="540000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/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40" y="2410132"/>
              <a:ext cx="1138778" cy="967181"/>
            </a:xfrm>
            <a:prstGeom prst="rect">
              <a:avLst/>
            </a:prstGeom>
          </p:spPr>
        </p:pic>
      </p:grpSp>
      <p:sp>
        <p:nvSpPr>
          <p:cNvPr id="11" name="Text Box 8"/>
          <p:cNvSpPr txBox="1"/>
          <p:nvPr/>
        </p:nvSpPr>
        <p:spPr>
          <a:xfrm>
            <a:off x="1112028" y="1143000"/>
            <a:ext cx="7422372" cy="762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spc="300" dirty="0" smtClean="0">
                <a:solidFill>
                  <a:srgbClr val="ADC5F1"/>
                </a:solidFill>
                <a:effectLst/>
                <a:latin typeface="Century Gothic"/>
                <a:ea typeface="Calibri"/>
                <a:cs typeface="Century Gothic"/>
              </a:rPr>
              <a:t>Module 3: Individual Peacekeeping Personnel</a:t>
            </a:r>
            <a:endParaRPr lang="en-US" sz="1100" spc="300" dirty="0">
              <a:effectLst/>
              <a:latin typeface="Century Gothic"/>
              <a:ea typeface="Calibri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77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944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4. UN Security Management System (UNSMS)</a:t>
            </a: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00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Security Risk Management (SRM)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0" y="12954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Programme</a:t>
            </a:r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 Assessment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0" y="21336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Vulnerability Assessment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21336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Threat Assessment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7600" y="29718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Risk Analysis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7600" y="36576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Options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7600" y="43434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Decide and Plan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50292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Implement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57600" y="5715000"/>
            <a:ext cx="1828800" cy="533400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/>
                <a:cs typeface="Century Gothic"/>
              </a:rPr>
              <a:t>Review and Modify</a:t>
            </a:r>
            <a:endParaRPr lang="en-US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>
            <a:stCxn id="3" idx="2"/>
            <a:endCxn id="15" idx="0"/>
          </p:cNvCxnSpPr>
          <p:nvPr/>
        </p:nvCxnSpPr>
        <p:spPr>
          <a:xfrm>
            <a:off x="4572000" y="1828800"/>
            <a:ext cx="0" cy="1143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0" idx="3"/>
            <a:endCxn id="9" idx="1"/>
          </p:cNvCxnSpPr>
          <p:nvPr/>
        </p:nvCxnSpPr>
        <p:spPr>
          <a:xfrm>
            <a:off x="4191000" y="2400300"/>
            <a:ext cx="762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1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6. Security Level System (SLS)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671935"/>
            <a:ext cx="62484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Assigns level of danger	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I</a:t>
            </a:r>
            <a:r>
              <a:rPr lang="en-US" sz="2400" dirty="0" smtClean="0">
                <a:latin typeface="Century Gothic"/>
                <a:cs typeface="Century Gothic"/>
              </a:rPr>
              <a:t>dentifies and measures security threat in specific location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Identifies levels of danger on a scale of 1 to 6 (from lowest to highest)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Focuses on ‘how to stay’ rather than ‘when to go’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62800" y="1676400"/>
            <a:ext cx="1524000" cy="4114800"/>
            <a:chOff x="7162800" y="1676400"/>
            <a:chExt cx="1524000" cy="4114800"/>
          </a:xfrm>
        </p:grpSpPr>
        <p:sp>
          <p:nvSpPr>
            <p:cNvPr id="19" name="Rectangle 18"/>
            <p:cNvSpPr/>
            <p:nvPr/>
          </p:nvSpPr>
          <p:spPr>
            <a:xfrm>
              <a:off x="7162800" y="1676400"/>
              <a:ext cx="1524000" cy="685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6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Extreme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62800" y="2362200"/>
              <a:ext cx="1524000" cy="6858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5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High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62800" y="3048000"/>
              <a:ext cx="1524000" cy="685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4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Substantial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62800" y="3733800"/>
              <a:ext cx="1524000" cy="6858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3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Moderate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62800" y="4419600"/>
              <a:ext cx="1524000" cy="685800"/>
            </a:xfrm>
            <a:prstGeom prst="rect">
              <a:avLst/>
            </a:prstGeom>
            <a:solidFill>
              <a:srgbClr val="8D9C36"/>
            </a:solidFill>
            <a:ln>
              <a:solidFill>
                <a:srgbClr val="8D9C3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2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Low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62800" y="5105400"/>
              <a:ext cx="1524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1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Minimal</a:t>
              </a:r>
              <a:endParaRPr lang="en-US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6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06482"/>
              </p:ext>
            </p:extLst>
          </p:nvPr>
        </p:nvGraphicFramePr>
        <p:xfrm>
          <a:off x="914400" y="838200"/>
          <a:ext cx="7386637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4" imgW="9067800" imgH="6934200" progId="Word.Document.8">
                  <p:embed/>
                </p:oleObj>
              </mc:Choice>
              <mc:Fallback>
                <p:oleObj name="Document" r:id="rId4" imgW="9067800" imgH="6934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838200"/>
                        <a:ext cx="7386637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6. Security Level System (SLS)</a:t>
            </a:r>
          </a:p>
        </p:txBody>
      </p:sp>
      <p:pic>
        <p:nvPicPr>
          <p:cNvPr id="13" name="Picture 12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23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7. Security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P</a:t>
            </a:r>
            <a:r>
              <a:rPr lang="en-US" sz="2400" dirty="0" smtClean="0">
                <a:latin typeface="Century Gothic"/>
                <a:cs typeface="Century Gothic"/>
              </a:rPr>
              <a:t>rimary management tool for security preparedness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Describes security measures and arrangements in the event of serious criminality or emergency situations such as hostilities, internal disorder or natural disasters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37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Imagine there is an emergency situation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What items would be useful for you to have ready in a ”run bag” for survival and evacuation?</a:t>
            </a:r>
            <a:r>
              <a:rPr lang="en-US" sz="2400" kern="18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</a:t>
            </a:r>
            <a:r>
              <a:rPr lang="en-US" sz="2400" b="1" dirty="0">
                <a:latin typeface="Century Gothic" panose="020B0502020202020204" pitchFamily="34" charset="0"/>
              </a:rPr>
              <a:t>:</a:t>
            </a:r>
            <a:r>
              <a:rPr lang="en-US" sz="2400" dirty="0">
                <a:latin typeface="Century Gothic" panose="020B0502020202020204" pitchFamily="34" charset="0"/>
              </a:rPr>
              <a:t> 5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Brainstorming: 3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Discussion: 2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3.6.2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6173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Emergency Preparedness </a:t>
            </a:r>
            <a:r>
              <a:rPr lang="mr-IN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–</a:t>
            </a: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 The Run Bag</a:t>
            </a:r>
            <a:endParaRPr lang="en-US" sz="24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8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7. Security Plan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 smtClean="0">
                <a:latin typeface="Century Gothic"/>
                <a:cs typeface="Century Gothic"/>
              </a:rPr>
              <a:t>10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994913"/>
            <a:ext cx="7239000" cy="53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8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MOSS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&amp;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 MORSS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 smtClean="0">
                <a:latin typeface="Century Gothic"/>
                <a:cs typeface="Century Gothic"/>
              </a:rPr>
              <a:t>11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66900" y="1219200"/>
            <a:ext cx="5410200" cy="2866787"/>
            <a:chOff x="914400" y="1671935"/>
            <a:chExt cx="5410200" cy="2866787"/>
          </a:xfrm>
        </p:grpSpPr>
        <p:sp>
          <p:nvSpPr>
            <p:cNvPr id="12" name="TextBox 11"/>
            <p:cNvSpPr txBox="1"/>
            <p:nvPr/>
          </p:nvSpPr>
          <p:spPr>
            <a:xfrm>
              <a:off x="914400" y="1671935"/>
              <a:ext cx="2438400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M</a:t>
              </a:r>
              <a:r>
                <a:rPr lang="en-US" sz="2400" dirty="0" smtClean="0">
                  <a:latin typeface="Century Gothic"/>
                  <a:cs typeface="Century Gothic"/>
                </a:rPr>
                <a:t>inimum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O</a:t>
              </a:r>
              <a:r>
                <a:rPr lang="en-US" sz="2400" dirty="0" smtClean="0">
                  <a:latin typeface="Century Gothic"/>
                  <a:cs typeface="Century Gothic"/>
                </a:rPr>
                <a:t>perating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S</a:t>
              </a:r>
              <a:r>
                <a:rPr lang="en-US" sz="2400" dirty="0" smtClean="0">
                  <a:latin typeface="Century Gothic"/>
                  <a:cs typeface="Century Gothic"/>
                </a:rPr>
                <a:t>ecurity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S</a:t>
              </a:r>
              <a:r>
                <a:rPr lang="en-US" sz="2400" dirty="0" smtClean="0">
                  <a:latin typeface="Century Gothic"/>
                  <a:cs typeface="Century Gothic"/>
                </a:rPr>
                <a:t>tandards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86200" y="1676400"/>
              <a:ext cx="24384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M</a:t>
              </a:r>
              <a:r>
                <a:rPr lang="en-US" sz="2400" dirty="0" smtClean="0">
                  <a:latin typeface="Century Gothic"/>
                  <a:cs typeface="Century Gothic"/>
                </a:rPr>
                <a:t>inimum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O</a:t>
              </a:r>
              <a:r>
                <a:rPr lang="en-US" sz="2400" dirty="0" smtClean="0">
                  <a:latin typeface="Century Gothic"/>
                  <a:cs typeface="Century Gothic"/>
                </a:rPr>
                <a:t>perating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R</a:t>
              </a:r>
              <a:r>
                <a:rPr lang="en-US" sz="2400" dirty="0" smtClean="0">
                  <a:latin typeface="Century Gothic"/>
                  <a:cs typeface="Century Gothic"/>
                </a:rPr>
                <a:t>esidential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S</a:t>
              </a:r>
              <a:r>
                <a:rPr lang="en-US" sz="2400" dirty="0" smtClean="0">
                  <a:latin typeface="Century Gothic"/>
                  <a:cs typeface="Century Gothic"/>
                </a:rPr>
                <a:t>ecurity</a:t>
              </a:r>
            </a:p>
            <a:p>
              <a:pPr marL="334963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2060"/>
                  </a:solidFill>
                  <a:latin typeface="Century Gothic"/>
                  <a:cs typeface="Century Gothic"/>
                </a:rPr>
                <a:t>S</a:t>
              </a:r>
              <a:r>
                <a:rPr lang="en-US" sz="2400" dirty="0" smtClean="0">
                  <a:latin typeface="Century Gothic"/>
                  <a:cs typeface="Century Gothic"/>
                </a:rPr>
                <a:t>tandards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3838" y="4267200"/>
            <a:ext cx="6736325" cy="1828800"/>
            <a:chOff x="1164022" y="4191000"/>
            <a:chExt cx="6736325" cy="1828800"/>
          </a:xfrm>
        </p:grpSpPr>
        <p:pic>
          <p:nvPicPr>
            <p:cNvPr id="16" name="Picture 10" descr="Image Previ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191000"/>
              <a:ext cx="1575747" cy="182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Image Previ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191000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Image Preview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7" t="7660" r="9440" b="12714"/>
            <a:stretch/>
          </p:blipFill>
          <p:spPr bwMode="auto">
            <a:xfrm>
              <a:off x="1164022" y="4191000"/>
              <a:ext cx="165537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20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Travel Request Information Process (TRIP)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/>
                <a:cs typeface="Century Gothic"/>
              </a:rPr>
              <a:t>A</a:t>
            </a:r>
            <a:r>
              <a:rPr lang="en-US" sz="2400" dirty="0" smtClean="0">
                <a:latin typeface="Century Gothic"/>
                <a:cs typeface="Century Gothic"/>
              </a:rPr>
              <a:t>llows personnel to process mandatory security clearances online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Security clearance is required to know your whereabouts, and provide information and assistance in an emergency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 smtClean="0">
                <a:latin typeface="Century Gothic"/>
                <a:cs typeface="Century Gothic"/>
              </a:rPr>
              <a:t>12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06514"/>
            <a:ext cx="2362200" cy="208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5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10. What Individual Peacekeeping Personnel Can Do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 smtClean="0">
                <a:latin typeface="Century Gothic"/>
                <a:cs typeface="Century Gothic"/>
              </a:rPr>
              <a:t>13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8261" y="3429000"/>
            <a:ext cx="6827478" cy="2645981"/>
            <a:chOff x="990600" y="3429000"/>
            <a:chExt cx="6827478" cy="2645981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6"/>
            <a:stretch/>
          </p:blipFill>
          <p:spPr bwMode="auto">
            <a:xfrm>
              <a:off x="990600" y="3429000"/>
              <a:ext cx="3093678" cy="264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7"/>
            <a:stretch/>
          </p:blipFill>
          <p:spPr>
            <a:xfrm>
              <a:off x="4724400" y="3429000"/>
              <a:ext cx="3093678" cy="2642451"/>
            </a:xfrm>
            <a:prstGeom prst="rect">
              <a:avLst/>
            </a:prstGeom>
            <a:noFill/>
          </p:spPr>
        </p:pic>
      </p:grpSp>
      <p:sp>
        <p:nvSpPr>
          <p:cNvPr id="3" name="TextBox 2"/>
          <p:cNvSpPr txBox="1"/>
          <p:nvPr/>
        </p:nvSpPr>
        <p:spPr>
          <a:xfrm>
            <a:off x="1080800" y="2872263"/>
            <a:ext cx="3338800" cy="330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Basic Security in the Field (BSITF)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4675" y="2872263"/>
            <a:ext cx="3948325" cy="330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Advanced Security in the Field (ASITF)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9216" y="6076890"/>
            <a:ext cx="233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https://</a:t>
            </a:r>
            <a:r>
              <a:rPr lang="en-US" sz="2000" dirty="0" err="1" smtClean="0">
                <a:solidFill>
                  <a:srgbClr val="0000FF"/>
                </a:solidFill>
                <a:latin typeface="Century Gothic"/>
                <a:cs typeface="Century Gothic"/>
              </a:rPr>
              <a:t>dss.un.org</a:t>
            </a:r>
            <a:endParaRPr lang="en-US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671935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Abide by the security policies, guidelines, directives, plans, procedures of UNSMS</a:t>
            </a: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54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4800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Relevance </a:t>
            </a:r>
            <a:endParaRPr lang="en-US" sz="3200" b="1" dirty="0" smtClean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3200" spc="600" dirty="0">
              <a:solidFill>
                <a:srgbClr val="ADC5F1"/>
              </a:solidFill>
              <a:ea typeface="Calibri"/>
              <a:cs typeface="Times New Roman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Dangerous and life-threatening situations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UN measures in place</a:t>
            </a: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You are an Area Security Coordinator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Consider the scenario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Identify 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the risks to UN </a:t>
            </a: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personnel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List actions 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to improve security </a:t>
            </a:r>
            <a:r>
              <a:rPr lang="en-GB" sz="2400">
                <a:latin typeface="Century Gothic" charset="0"/>
                <a:ea typeface="Century Gothic" charset="0"/>
                <a:cs typeface="Century Gothic" charset="0"/>
              </a:rPr>
              <a:t>and </a:t>
            </a:r>
            <a:r>
              <a:rPr lang="en-GB" sz="2400" smtClean="0">
                <a:latin typeface="Century Gothic" charset="0"/>
                <a:ea typeface="Century Gothic" charset="0"/>
                <a:cs typeface="Century Gothic" charset="0"/>
              </a:rPr>
              <a:t>preparedness</a:t>
            </a:r>
            <a:endParaRPr lang="en-GB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What </a:t>
            </a:r>
            <a:r>
              <a:rPr lang="en-GB" sz="2400" dirty="0">
                <a:latin typeface="Century Gothic" charset="0"/>
                <a:ea typeface="Century Gothic" charset="0"/>
                <a:cs typeface="Century Gothic" charset="0"/>
              </a:rPr>
              <a:t>would you do in the event of violence</a:t>
            </a: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?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</a:t>
            </a:r>
            <a:r>
              <a:rPr lang="en-US" sz="2400" b="1" dirty="0">
                <a:latin typeface="Century Gothic" panose="020B0502020202020204" pitchFamily="34" charset="0"/>
              </a:rPr>
              <a:t>: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15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Group work: 5-7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entury Gothic" panose="020B0502020202020204" pitchFamily="34" charset="0"/>
              </a:rPr>
              <a:t>Discussion: 5-7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3.6.3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3637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Security Arrangements </a:t>
            </a:r>
            <a:endParaRPr lang="en-US" sz="24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14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Summary of Key Messages</a:t>
            </a:r>
            <a:endParaRPr lang="en-US" sz="3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Categories of threats to UN </a:t>
            </a:r>
            <a:r>
              <a:rPr lang="mr-IN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–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armed conflict, terrorism, crime, civil unrest, hazards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Responsibility for safety and security </a:t>
            </a:r>
            <a:r>
              <a:rPr lang="mr-IN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–</a:t>
            </a: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 host government, UNSMS, yourself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Security Level System (SLS) </a:t>
            </a:r>
            <a:r>
              <a:rPr lang="mr-IN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–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identifies threat or danger in an area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Travel Request Information Process (TRIP) </a:t>
            </a:r>
            <a:r>
              <a:rPr lang="mr-IN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–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online mandatory s</a:t>
            </a: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ecurity clearance for travel</a:t>
            </a: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45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1828800"/>
            <a:ext cx="7772400" cy="1447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Questions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29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/>
          <p:nvPr/>
        </p:nvSpPr>
        <p:spPr>
          <a:xfrm>
            <a:off x="685800" y="1828800"/>
            <a:ext cx="7772400" cy="1447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Century Gothic"/>
                <a:ea typeface="Calibri"/>
                <a:cs typeface="Century Gothic"/>
              </a:rPr>
              <a:t>Learning Evaluation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11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Outcomes </a:t>
            </a:r>
            <a:endParaRPr lang="en-US" sz="3200" b="1" dirty="0" smtClean="0">
              <a:solidFill>
                <a:srgbClr val="002060"/>
              </a:solidFill>
              <a:effectLst/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Learners will: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List the categories of threats to the UN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Explain who is responsible for the </a:t>
            </a: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afety and </a:t>
            </a:r>
            <a:r>
              <a:rPr lang="en-US" sz="24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</a:t>
            </a: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ecurity of UN personnel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Describe the Security Levels System (SLS)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8D9C36"/>
                </a:solidFill>
                <a:effectLst/>
                <a:latin typeface="Century Gothic"/>
                <a:ea typeface="Calibri"/>
                <a:cs typeface="Century Gothic"/>
              </a:rPr>
              <a:t>Explain security clearance procedures for travel</a:t>
            </a: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/>
          <p:nvPr/>
        </p:nvSpPr>
        <p:spPr>
          <a:xfrm>
            <a:off x="685800" y="3886200"/>
            <a:ext cx="7803372" cy="2438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2200"/>
              </a:spcAft>
            </a:pPr>
            <a:endParaRPr lang="en-US" sz="2400" dirty="0">
              <a:solidFill>
                <a:srgbClr val="8D9C36"/>
              </a:solidFill>
              <a:effectLst/>
              <a:latin typeface="Century Gothic"/>
              <a:ea typeface="Calibri"/>
              <a:cs typeface="Century Gothic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647700" y="685800"/>
            <a:ext cx="79629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Lesson Overview</a:t>
            </a:r>
            <a:endParaRPr lang="en-US" sz="3200" dirty="0">
              <a:solidFill>
                <a:srgbClr val="000066"/>
              </a:solidFill>
              <a:latin typeface="Century Gothic"/>
              <a:ea typeface="Calibri"/>
              <a:cs typeface="Century Gothic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Definitions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Categories of Threats to the UN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Responsibility for UN Safety </a:t>
            </a:r>
            <a:r>
              <a:rPr lang="en-US" sz="23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&amp;</a:t>
            </a: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Security 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UNSMS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SRM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SLS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Security Plan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3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MOSS &amp;</a:t>
            </a: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 </a:t>
            </a:r>
            <a:r>
              <a:rPr lang="en-US" sz="2300" dirty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MORSS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TRIP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 smtClean="0">
                <a:solidFill>
                  <a:srgbClr val="8D9C36"/>
                </a:solidFill>
                <a:latin typeface="Century Gothic"/>
                <a:ea typeface="Calibri"/>
                <a:cs typeface="Century Gothic"/>
              </a:rPr>
              <a:t>What Individual Peacekeeping Personnel Can Do</a:t>
            </a:r>
            <a:endParaRPr lang="en-US" sz="2300" dirty="0">
              <a:solidFill>
                <a:srgbClr val="8D9C36"/>
              </a:solidFill>
              <a:latin typeface="Century Gothic"/>
              <a:ea typeface="Calibri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4008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851722"/>
            <a:ext cx="8686800" cy="0"/>
          </a:xfrm>
          <a:prstGeom prst="line">
            <a:avLst/>
          </a:prstGeom>
          <a:ln>
            <a:solidFill>
              <a:srgbClr val="8D9C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59327"/>
            <a:ext cx="79248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entury Gothic"/>
                <a:cs typeface="Century Gothic"/>
              </a:rPr>
              <a:t>Instructions: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What threats are faced by UN personnel?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GB" sz="2400" dirty="0" smtClean="0">
                <a:latin typeface="Century Gothic" charset="0"/>
                <a:ea typeface="Century Gothic" charset="0"/>
                <a:cs typeface="Century Gothic" charset="0"/>
              </a:rPr>
              <a:t>Discuss ways to protect the safety and security of UN personnel and its premises in the field </a:t>
            </a:r>
            <a:r>
              <a:rPr lang="en-US" sz="2400" kern="18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4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spcAft>
                <a:spcPts val="600"/>
              </a:spcAft>
            </a:pPr>
            <a:endParaRPr lang="en-US" sz="2400" b="1" dirty="0" smtClean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Century Gothic" panose="020B0502020202020204" pitchFamily="34" charset="0"/>
              </a:rPr>
              <a:t>Time</a:t>
            </a:r>
            <a:r>
              <a:rPr lang="en-US" sz="2400" b="1" dirty="0">
                <a:latin typeface="Century Gothic" panose="020B0502020202020204" pitchFamily="34" charset="0"/>
              </a:rPr>
              <a:t>: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10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Film: </a:t>
            </a:r>
            <a:r>
              <a:rPr lang="en-US" sz="2400" dirty="0" smtClean="0">
                <a:latin typeface="Century Gothic" panose="020B0502020202020204" pitchFamily="34" charset="0"/>
              </a:rPr>
              <a:t>4:39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Group work: </a:t>
            </a:r>
            <a:r>
              <a:rPr lang="en-US" sz="2400" dirty="0" smtClean="0">
                <a:latin typeface="Century Gothic" panose="020B0502020202020204" pitchFamily="34" charset="0"/>
              </a:rPr>
              <a:t>5 </a:t>
            </a:r>
            <a:r>
              <a:rPr lang="en-US" sz="2400" dirty="0">
                <a:latin typeface="Century Gothic" panose="020B0502020202020204" pitchFamily="34" charset="0"/>
              </a:rPr>
              <a:t>minutes</a:t>
            </a:r>
          </a:p>
          <a:p>
            <a:pPr algn="ctr">
              <a:spcAft>
                <a:spcPts val="600"/>
              </a:spcAft>
            </a:pPr>
            <a:endParaRPr lang="en-US" sz="2000" u="sng" dirty="0" smtClean="0">
              <a:latin typeface="Century Gothic" charset="0"/>
              <a:ea typeface="Century Gothic" charset="0"/>
              <a:cs typeface="Century Gothic" charset="0"/>
              <a:hlinkClick r:id="rId3"/>
            </a:endParaRPr>
          </a:p>
          <a:p>
            <a:pPr algn="ctr">
              <a:spcAft>
                <a:spcPts val="600"/>
              </a:spcAft>
            </a:pP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https</a:t>
            </a:r>
            <a:r>
              <a:rPr lang="en-US" sz="2000" u="sng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://</a:t>
            </a:r>
            <a:r>
              <a:rPr lang="en-US" sz="2000" u="sng" dirty="0" smtClean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youtu.be/OyJULAN7-so</a:t>
            </a:r>
            <a:endParaRPr lang="en-US" sz="2000" u="sng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8100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/>
                <a:cs typeface="Century Gothic"/>
              </a:rPr>
              <a:t>Learning Activity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077200" y="38100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3.6.1</a:t>
            </a:r>
            <a:endParaRPr lang="en-US" sz="2400" b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14400"/>
            <a:ext cx="4277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entury Gothic"/>
                <a:cs typeface="Century Gothic"/>
              </a:rPr>
              <a:t>Film: </a:t>
            </a:r>
            <a:r>
              <a:rPr lang="en-US" sz="2400" i="1" dirty="0" smtClean="0">
                <a:solidFill>
                  <a:srgbClr val="002060"/>
                </a:solidFill>
                <a:latin typeface="Century Gothic"/>
                <a:cs typeface="Century Gothic"/>
              </a:rPr>
              <a:t>Challenges in the Field</a:t>
            </a:r>
            <a:endParaRPr lang="en-US" sz="2400" i="1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442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1. Definitions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latin typeface="Century Gothic"/>
                <a:cs typeface="Century Gothic"/>
              </a:rPr>
              <a:t>Safety:</a:t>
            </a:r>
            <a:r>
              <a:rPr lang="en-US" sz="2400" dirty="0" smtClean="0">
                <a:latin typeface="Century Gothic"/>
                <a:cs typeface="Century Gothic"/>
              </a:rPr>
              <a:t> protection against accidental events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latin typeface="Century Gothic"/>
                <a:cs typeface="Century Gothic"/>
              </a:rPr>
              <a:t>Security:</a:t>
            </a:r>
            <a:r>
              <a:rPr lang="en-US" sz="2400" dirty="0" smtClean="0">
                <a:latin typeface="Century Gothic"/>
                <a:cs typeface="Century Gothic"/>
              </a:rPr>
              <a:t> protection against intentional damages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latin typeface="Century Gothic"/>
                <a:cs typeface="Century Gothic"/>
              </a:rPr>
              <a:t>Threat: </a:t>
            </a:r>
            <a:r>
              <a:rPr lang="en-US" sz="2400" dirty="0" smtClean="0">
                <a:latin typeface="Century Gothic"/>
                <a:cs typeface="Century Gothic"/>
              </a:rPr>
              <a:t>a person or thing which causes harm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latin typeface="Century Gothic"/>
                <a:cs typeface="Century Gothic"/>
              </a:rPr>
              <a:t>Vulnerability:</a:t>
            </a:r>
            <a:r>
              <a:rPr lang="en-US" sz="2400" dirty="0" smtClean="0">
                <a:latin typeface="Century Gothic"/>
                <a:cs typeface="Century Gothic"/>
              </a:rPr>
              <a:t> a weakness which makes one susceptible to harm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latin typeface="Century Gothic"/>
                <a:cs typeface="Century Gothic"/>
              </a:rPr>
              <a:t>Risk:</a:t>
            </a:r>
            <a:r>
              <a:rPr lang="en-US" sz="2400" dirty="0" smtClean="0">
                <a:latin typeface="Century Gothic"/>
                <a:cs typeface="Century Gothic"/>
              </a:rPr>
              <a:t> the likelihood of a threat occurring as a result of vulnerabilities</a:t>
            </a:r>
            <a:endParaRPr lang="en-US" sz="2400" b="1" dirty="0" smtClean="0"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98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2. Categories of Threats to the UN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3550" y="1524000"/>
            <a:ext cx="2705100" cy="1905000"/>
          </a:xfrm>
          <a:prstGeom prst="rect">
            <a:avLst/>
          </a:prstGeom>
          <a:solidFill>
            <a:srgbClr val="DCE6F2"/>
          </a:solidFill>
          <a:ln>
            <a:solidFill>
              <a:srgbClr val="8EB4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Armed Conflict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05350" y="1524000"/>
            <a:ext cx="2705100" cy="1905000"/>
            <a:chOff x="3276600" y="3124200"/>
            <a:chExt cx="2705100" cy="1905000"/>
          </a:xfrm>
        </p:grpSpPr>
        <p:sp>
          <p:nvSpPr>
            <p:cNvPr id="30" name="Rectangle 29"/>
            <p:cNvSpPr/>
            <p:nvPr/>
          </p:nvSpPr>
          <p:spPr>
            <a:xfrm>
              <a:off x="3276600" y="3124200"/>
              <a:ext cx="2705100" cy="1905000"/>
            </a:xfrm>
            <a:prstGeom prst="rect">
              <a:avLst/>
            </a:prstGeom>
            <a:solidFill>
              <a:srgbClr val="DCE6F2"/>
            </a:solidFill>
            <a:ln>
              <a:solidFill>
                <a:srgbClr val="8EB4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Terrorism</a:t>
              </a:r>
              <a:endParaRPr lang="en-US" sz="24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408426" y="3276600"/>
              <a:ext cx="2441448" cy="1298448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Group 34"/>
          <p:cNvGrpSpPr/>
          <p:nvPr/>
        </p:nvGrpSpPr>
        <p:grpSpPr>
          <a:xfrm>
            <a:off x="247650" y="3733800"/>
            <a:ext cx="8648700" cy="1905000"/>
            <a:chOff x="304800" y="3352800"/>
            <a:chExt cx="8648700" cy="1905000"/>
          </a:xfrm>
        </p:grpSpPr>
        <p:grpSp>
          <p:nvGrpSpPr>
            <p:cNvPr id="4" name="Group 3"/>
            <p:cNvGrpSpPr/>
            <p:nvPr/>
          </p:nvGrpSpPr>
          <p:grpSpPr>
            <a:xfrm>
              <a:off x="6248400" y="3352800"/>
              <a:ext cx="2705100" cy="1905000"/>
              <a:chOff x="3219450" y="3200400"/>
              <a:chExt cx="2705100" cy="1905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219450" y="3200400"/>
                <a:ext cx="2705100" cy="1905000"/>
              </a:xfrm>
              <a:prstGeom prst="rect">
                <a:avLst/>
              </a:prstGeom>
              <a:solidFill>
                <a:srgbClr val="DCE6F2"/>
              </a:solidFill>
              <a:ln>
                <a:solidFill>
                  <a:srgbClr val="8EB4E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24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Hazards</a:t>
                </a:r>
                <a:endParaRPr lang="en-US" sz="24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351276" y="3352800"/>
                <a:ext cx="2441448" cy="1298448"/>
              </a:xfrm>
              <a:prstGeom prst="roundRect">
                <a:avLst>
                  <a:gd name="adj" fmla="val 10000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8" name="Group 7"/>
            <p:cNvGrpSpPr/>
            <p:nvPr/>
          </p:nvGrpSpPr>
          <p:grpSpPr>
            <a:xfrm>
              <a:off x="304800" y="3352800"/>
              <a:ext cx="2705100" cy="1905000"/>
              <a:chOff x="3124200" y="3200400"/>
              <a:chExt cx="2705100" cy="19050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124200" y="3200400"/>
                <a:ext cx="2705100" cy="1905000"/>
              </a:xfrm>
              <a:prstGeom prst="rect">
                <a:avLst/>
              </a:prstGeom>
              <a:solidFill>
                <a:srgbClr val="DCE6F2"/>
              </a:solidFill>
              <a:ln>
                <a:solidFill>
                  <a:srgbClr val="8EB4E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24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Crime</a:t>
                </a:r>
                <a:endParaRPr lang="en-US" sz="24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256026" y="3352800"/>
                <a:ext cx="2441448" cy="1298448"/>
              </a:xfrm>
              <a:prstGeom prst="roundRect">
                <a:avLst>
                  <a:gd name="adj" fmla="val 10000"/>
                </a:avLst>
              </a:prstGeom>
              <a:blipFill rotWithShape="1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6" name="Group 5"/>
            <p:cNvGrpSpPr/>
            <p:nvPr/>
          </p:nvGrpSpPr>
          <p:grpSpPr>
            <a:xfrm>
              <a:off x="3276600" y="3352800"/>
              <a:ext cx="2705100" cy="1905000"/>
              <a:chOff x="304800" y="1143000"/>
              <a:chExt cx="2705100" cy="1905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04800" y="1143000"/>
                <a:ext cx="2705100" cy="1905000"/>
              </a:xfrm>
              <a:prstGeom prst="rect">
                <a:avLst/>
              </a:prstGeom>
              <a:solidFill>
                <a:srgbClr val="DCE6F2"/>
              </a:solidFill>
              <a:ln>
                <a:solidFill>
                  <a:srgbClr val="8EB4E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24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Civil Unrest</a:t>
                </a:r>
                <a:endParaRPr lang="en-US" sz="24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36626" y="1295400"/>
                <a:ext cx="2441448" cy="1298448"/>
              </a:xfrm>
              <a:prstGeom prst="roundRect">
                <a:avLst>
                  <a:gd name="adj" fmla="val 10000"/>
                </a:avLst>
              </a:prstGeom>
              <a:blipFill rotWithShape="1">
                <a:blip r:embed="rId6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29" name="Picture 28" descr="57921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7822" r="285" b="11747"/>
          <a:stretch/>
        </p:blipFill>
        <p:spPr>
          <a:xfrm>
            <a:off x="1828800" y="1676400"/>
            <a:ext cx="2440940" cy="130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 cmpd="sng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219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Responsibility for UN Safety </a:t>
            </a: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&amp;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 Security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Host government – primary responsibility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United Nations Security Management System (UNSMS) – to reinforce and supplement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You are also responsible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30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04800"/>
            <a:ext cx="82296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176213"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/>
                <a:cs typeface="Century Gothic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latin typeface="Century Gothic"/>
                <a:cs typeface="Century Gothic"/>
              </a:rPr>
              <a:t>. UN Security Management System (UNSMS)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671935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latin typeface="Century Gothic"/>
                <a:cs typeface="Century Gothic"/>
              </a:rPr>
              <a:t>Enables conduct of UN activities while ensuring safety, security and wellbeing of personnel, and security of UN premises and assets</a:t>
            </a:r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4"/>
            <a:ext cx="2133600" cy="307212"/>
          </a:xfrm>
        </p:spPr>
        <p:txBody>
          <a:bodyPr/>
          <a:lstStyle/>
          <a:p>
            <a:r>
              <a:rPr lang="en-US" sz="1400" dirty="0">
                <a:latin typeface="Century Gothic"/>
                <a:cs typeface="Century Gothic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8709" y="3505200"/>
            <a:ext cx="8326582" cy="2103120"/>
            <a:chOff x="228600" y="3505200"/>
            <a:chExt cx="8326582" cy="2103120"/>
          </a:xfrm>
        </p:grpSpPr>
        <p:pic>
          <p:nvPicPr>
            <p:cNvPr id="7" name="Picture 13" descr="C:\! A Work Current or Backup\! Core Integrated Training\Photos\womanloudspeak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91" t="5467" b="4321"/>
            <a:stretch>
              <a:fillRect/>
            </a:stretch>
          </p:blipFill>
          <p:spPr bwMode="auto">
            <a:xfrm>
              <a:off x="6324600" y="3505200"/>
              <a:ext cx="2230582" cy="210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C:\! A Work Current or Backup\! Core Integrated Training\Photos\soldier talking to wome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05200"/>
              <a:ext cx="2633637" cy="210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C:\! A Work Current or Backup\! Core Integrated Training\Photos\polic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684" y="3505200"/>
              <a:ext cx="3008632" cy="209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46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781</Words>
  <Application>Microsoft Office PowerPoint</Application>
  <PresentationFormat>On-screen Show (4:3)</PresentationFormat>
  <Paragraphs>180</Paragraphs>
  <Slides>23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151</cp:revision>
  <dcterms:created xsi:type="dcterms:W3CDTF">2015-12-09T18:20:24Z</dcterms:created>
  <dcterms:modified xsi:type="dcterms:W3CDTF">2017-05-08T17:05:56Z</dcterms:modified>
</cp:coreProperties>
</file>